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2ECF9-D436-45DA-ABE5-D6EEF0AE6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F8326C-A377-42C5-B915-85D2CD110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8EA5F-AC1C-46D6-AB19-A661C580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EDCF8-992A-42F8-902D-680AE94A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C0707-F5CC-4BA9-85FB-7C44715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2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8076D-F8AF-402B-B4E5-319E07B5A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DFEF9-4D84-4361-9576-66799FFC5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4D987-EDA8-4B4B-BC7A-FE8FA4C1C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46A45-5D3F-4C8A-801C-38BAA8B2E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E0389-C47B-4D04-97F9-C6D77D64F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8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52FCB8-4D5D-420C-847C-1F0EF2F62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AF2B1-B381-4004-BACA-EDA79E2F5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50027-ACD8-4B5D-B6A1-A958C75E2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59203-0755-4A4C-B715-DDDBCCD8F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5AEF7-8B34-421D-BA2E-AF1EC1DAE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9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C6186-68A3-4925-B60C-CABFDD6F9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CD4E-DA04-4D9E-90D9-8002DCEF4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5B33D-1805-406C-8B33-8ACB2E082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CF292-932D-4D37-97C4-16B8230AF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A60BD-2740-4F05-BC77-A97604CB7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5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A3F33-B66E-4C29-92A8-5D48A8BB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745B5-E331-429D-B167-D417323A9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BCA66-10FC-43D3-AF7C-590FAF70E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3C096-202E-4AD4-9A73-79B5FF46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41C08-D1F8-4596-81A6-FE8F0231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8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FBA0B-C146-40A1-945F-4F1CC6413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3CB4D-0AF5-41C3-AF70-437C4B7EE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B45AF-BFCD-4250-AC81-DEFAA5E3D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5A21D-C817-4015-9BCD-D2245D523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04351-62CB-4137-AE69-0AB71C34B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6C9F8-9E61-4B63-8F32-2F9A7DFBF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7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C1099-DAC8-4496-8EF9-E713C828C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DE515-A22C-4C56-BD11-F218117AA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93A386-76CD-4D1D-B8BC-D5A012427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8684C-BCFD-473D-8BCC-93022D529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57B025-0CDD-41BD-BECB-82A7401BF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F2F3A0-F81E-4F0F-A319-66FE26BF7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137D0C-9AEB-4477-B36F-524BA8FCB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5629B-5647-4124-80BF-4D45E971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4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1FB2C-BCCC-4347-AC5A-D02BCFAAF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A1F4BB-4CC7-48A3-8A9A-26D2269B2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866A3-1723-41BA-A60F-6C91B116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1A8D4-4717-4D5D-996A-BAF43E6AC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0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1E063-6609-4E71-9A1B-5193790FB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EA59B5-93AF-4C43-AE9C-A2539E650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A21B6-F5A6-4C26-B91A-FD9202C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4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3CDEB-7D1E-429A-9926-E2E5BD06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0DF02-7F19-46D6-9B65-974C6134F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CE66A-5C7B-4351-99E0-D326D159D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F81CB-5B54-4E14-91FC-309F559E4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530F26-81D8-4D78-8C6B-206F678E2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F4931-2BC6-48D2-81A5-F58F7D45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5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84167-3161-4A39-A025-F84FF38A5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EE806A-1AAB-433F-9E19-4A3FB036BC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1F9C5-27B5-46BD-ABD8-CED34053D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534D00-554D-4C83-95F4-0C367C8F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8F98C-3E23-4EC6-9236-877B1794C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F5C57-C3D5-405F-8239-E0D479914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9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D2CF1B-02CA-41B5-8308-3D55F5703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B330E-E866-4861-A9BB-A4712C0C3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C5CBC-4EA8-48C3-9A50-623744E36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1F8C6-0635-44BD-A170-D4BCC67C023F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0714B-5E42-48BB-9808-BAA12C07F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76FF8-6B6D-43F0-96FD-7C6745DF9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221B2-A984-40AE-B026-183EF79A8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59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664CBC-2234-4D42-9963-6FB98F4BC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69" y="118883"/>
            <a:ext cx="10515600" cy="562154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חידת ימי ההולדת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01FE2A3-8EB2-422C-ACF0-455FA56A00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11369"/>
                <a:ext cx="10515600" cy="5927748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lnSpc>
                    <a:spcPct val="100000"/>
                  </a:lnSpc>
                  <a:buNone/>
                </a:pPr>
                <a:r>
                  <a:rPr lang="he-IL" sz="2000" dirty="0"/>
                  <a:t>שאלה: מה הסיכוי שבכיתה ישראלית טיפוסית של 35 תלמידים יימצאו לפחות שני תלמידים שחוגגים את יום הולדתם באותו תאריך?</a:t>
                </a:r>
              </a:p>
              <a:p>
                <a:pPr marL="0" indent="0" algn="r" rtl="1">
                  <a:lnSpc>
                    <a:spcPct val="100000"/>
                  </a:lnSpc>
                  <a:buNone/>
                </a:pPr>
                <a:r>
                  <a:rPr lang="he-IL" sz="2000" dirty="0"/>
                  <a:t>פתרון: </a:t>
                </a:r>
              </a:p>
              <a:p>
                <a:pPr marL="0" indent="0" algn="r" rtl="1">
                  <a:lnSpc>
                    <a:spcPct val="100000"/>
                  </a:lnSpc>
                  <a:buNone/>
                </a:pPr>
                <a:r>
                  <a:rPr lang="he-IL" sz="2000" dirty="0"/>
                  <a:t>נחשב תחילה את ההסתברות המשלימה שכל התלמידים יחגגו בימים שונים.</a:t>
                </a:r>
              </a:p>
              <a:p>
                <a:pPr marL="0" indent="0" algn="r" rtl="1">
                  <a:lnSpc>
                    <a:spcPct val="100000"/>
                  </a:lnSpc>
                  <a:buNone/>
                </a:pPr>
                <a:r>
                  <a:rPr lang="he-IL" sz="2000" dirty="0"/>
                  <a:t>נניח שההסתברות ליום ההולדת של כל תלמיד מפולגת באופן אחיד על 365 יום בשנה, ושימי ההולדת של התלמידים בלתי תלויים זה בזה.</a:t>
                </a:r>
              </a:p>
              <a:p>
                <a:pPr marL="0" indent="0" algn="r" rtl="1">
                  <a:lnSpc>
                    <a:spcPct val="100000"/>
                  </a:lnSpc>
                  <a:buNone/>
                </a:pPr>
                <a:r>
                  <a:rPr lang="he-IL" sz="2000" dirty="0"/>
                  <a:t>נבחר תלמיד אחד. יום ההולדת שלו יחול ביום מסוים.</a:t>
                </a:r>
              </a:p>
              <a:p>
                <a:pPr marL="0" indent="0" algn="r" rtl="1">
                  <a:lnSpc>
                    <a:spcPct val="100000"/>
                  </a:lnSpc>
                  <a:buNone/>
                </a:pPr>
                <a:r>
                  <a:rPr lang="he-IL" sz="2000" dirty="0"/>
                  <a:t>נבחר תלמיד שני. ההסתברות שיום ההולדת שלו תיפול ביום אחר היא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364</m:t>
                        </m:r>
                      </m:num>
                      <m:den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365</m:t>
                        </m:r>
                      </m:den>
                    </m:f>
                  </m:oMath>
                </a14:m>
                <a:r>
                  <a:rPr lang="he-IL" sz="2000" dirty="0"/>
                  <a:t>.</a:t>
                </a:r>
              </a:p>
              <a:p>
                <a:pPr marL="0" indent="0" algn="r" rtl="1">
                  <a:lnSpc>
                    <a:spcPct val="100000"/>
                  </a:lnSpc>
                  <a:buNone/>
                </a:pPr>
                <a:r>
                  <a:rPr lang="he-IL" sz="2000" dirty="0"/>
                  <a:t>נעבור לתלמיד שלישי. ההסתברות שיום ההולדת שלו יחול ביום שונה משל שני קודמיו היא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363</m:t>
                        </m:r>
                      </m:num>
                      <m:den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365</m:t>
                        </m:r>
                      </m:den>
                    </m:f>
                  </m:oMath>
                </a14:m>
                <a:r>
                  <a:rPr lang="he-IL" sz="2000" dirty="0"/>
                  <a:t>.</a:t>
                </a:r>
              </a:p>
              <a:p>
                <a:pPr marL="0" indent="0" algn="r" rtl="1">
                  <a:lnSpc>
                    <a:spcPct val="100000"/>
                  </a:lnSpc>
                  <a:buNone/>
                </a:pPr>
                <a:r>
                  <a:rPr lang="he-IL" sz="2000" dirty="0"/>
                  <a:t>כך נמשיך עבור כל התלמידים.</a:t>
                </a:r>
              </a:p>
              <a:p>
                <a:pPr marL="0" indent="0" algn="r" rtl="1">
                  <a:lnSpc>
                    <a:spcPct val="100000"/>
                  </a:lnSpc>
                  <a:buNone/>
                </a:pPr>
                <a:r>
                  <a:rPr lang="he-IL" sz="2000" dirty="0"/>
                  <a:t>ההסתברות לכך שכל התלמידים יחגגו בימים שונים היא מכפלת ההסתברויות שחישבנו: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2000" dirty="0"/>
                  <a:t>Prob{</a:t>
                </a:r>
                <a:r>
                  <a:rPr lang="he-IL" sz="2000" dirty="0"/>
                  <a:t>יחגגו בימים שונים</a:t>
                </a:r>
                <a:r>
                  <a:rPr lang="en-US" sz="2000" dirty="0"/>
                  <a:t>}=</a:t>
                </a:r>
                <a:r>
                  <a:rPr lang="he-IL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364</m:t>
                        </m:r>
                      </m:num>
                      <m:den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365</m:t>
                        </m:r>
                      </m:den>
                    </m:f>
                  </m:oMath>
                </a14:m>
                <a:r>
                  <a:rPr lang="en-US" sz="2000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363</m:t>
                        </m:r>
                      </m:num>
                      <m:den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365</m:t>
                        </m:r>
                      </m:den>
                    </m:f>
                  </m:oMath>
                </a14:m>
                <a:r>
                  <a:rPr lang="en-US" sz="2000" dirty="0"/>
                  <a:t> * …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34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365</m:t>
                        </m:r>
                      </m:den>
                    </m:f>
                  </m:oMath>
                </a14:m>
                <a:r>
                  <a:rPr lang="en-US" sz="2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he-IL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!∗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36534</m:t>
                        </m:r>
                      </m:den>
                    </m:f>
                  </m:oMath>
                </a14:m>
                <a:r>
                  <a:rPr lang="en-US" sz="2000" dirty="0"/>
                  <a:t> =~ 18.5%</a:t>
                </a:r>
                <a:endParaRPr lang="he-IL" sz="2000" dirty="0"/>
              </a:p>
              <a:p>
                <a:pPr marL="0" indent="0" algn="r" rtl="1">
                  <a:lnSpc>
                    <a:spcPct val="100000"/>
                  </a:lnSpc>
                  <a:buNone/>
                </a:pPr>
                <a:r>
                  <a:rPr lang="he-IL" sz="2000" dirty="0"/>
                  <a:t>ומכאן שההסתברות שלפחות שני תלמידים יחגגו באותו יום היא כ-81.5%.</a:t>
                </a:r>
                <a:endParaRPr lang="en-US" sz="2000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01FE2A3-8EB2-422C-ACF0-455FA56A00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11369"/>
                <a:ext cx="10515600" cy="5927748"/>
              </a:xfrm>
              <a:blipFill>
                <a:blip r:embed="rId2"/>
                <a:stretch>
                  <a:fillRect l="-638" t="-412" r="-58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066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150</Words>
  <Application>Microsoft Office PowerPoint</Application>
  <PresentationFormat>מסך רחב</PresentationFormat>
  <Paragraphs>12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חידת ימי ההולדת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Mickey Gutman</dc:creator>
  <cp:lastModifiedBy>Shir Rosenblum</cp:lastModifiedBy>
  <cp:revision>13</cp:revision>
  <dcterms:created xsi:type="dcterms:W3CDTF">2022-01-29T09:46:43Z</dcterms:created>
  <dcterms:modified xsi:type="dcterms:W3CDTF">2022-02-17T17:36:49Z</dcterms:modified>
</cp:coreProperties>
</file>